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84" r:id="rId4"/>
    <p:sldId id="258" r:id="rId5"/>
    <p:sldId id="259" r:id="rId6"/>
    <p:sldId id="260" r:id="rId7"/>
    <p:sldId id="261" r:id="rId8"/>
    <p:sldId id="270" r:id="rId9"/>
    <p:sldId id="262" r:id="rId10"/>
    <p:sldId id="263" r:id="rId11"/>
    <p:sldId id="264" r:id="rId12"/>
    <p:sldId id="265" r:id="rId13"/>
    <p:sldId id="266" r:id="rId14"/>
    <p:sldId id="267" r:id="rId15"/>
    <p:sldId id="268" r:id="rId16"/>
    <p:sldId id="269"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094"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D8CE24B5-31C1-4629-9278-A4959296429D}" type="datetimeFigureOut">
              <a:rPr lang="en-US" smtClean="0"/>
              <a:t>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92709-2313-4B5B-B47E-E1FBC7C88F29}"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CE24B5-31C1-4629-9278-A4959296429D}" type="datetimeFigureOut">
              <a:rPr lang="en-US" smtClean="0"/>
              <a:t>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92709-2313-4B5B-B47E-E1FBC7C88F2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CE24B5-31C1-4629-9278-A4959296429D}" type="datetimeFigureOut">
              <a:rPr lang="en-US" smtClean="0"/>
              <a:t>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92709-2313-4B5B-B47E-E1FBC7C88F2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CE24B5-31C1-4629-9278-A4959296429D}" type="datetimeFigureOut">
              <a:rPr lang="en-US" smtClean="0"/>
              <a:t>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92709-2313-4B5B-B47E-E1FBC7C88F2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D8CE24B5-31C1-4629-9278-A4959296429D}" type="datetimeFigureOut">
              <a:rPr lang="en-US" smtClean="0"/>
              <a:t>1/3/2013</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56292709-2313-4B5B-B47E-E1FBC7C88F2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CE24B5-31C1-4629-9278-A4959296429D}" type="datetimeFigureOut">
              <a:rPr lang="en-US" smtClean="0"/>
              <a:t>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92709-2313-4B5B-B47E-E1FBC7C88F2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CE24B5-31C1-4629-9278-A4959296429D}" type="datetimeFigureOut">
              <a:rPr lang="en-US" smtClean="0"/>
              <a:t>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292709-2313-4B5B-B47E-E1FBC7C88F2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CE24B5-31C1-4629-9278-A4959296429D}" type="datetimeFigureOut">
              <a:rPr lang="en-US" smtClean="0"/>
              <a:t>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292709-2313-4B5B-B47E-E1FBC7C88F2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E24B5-31C1-4629-9278-A4959296429D}" type="datetimeFigureOut">
              <a:rPr lang="en-US" smtClean="0"/>
              <a:t>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292709-2313-4B5B-B47E-E1FBC7C88F2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CE24B5-31C1-4629-9278-A4959296429D}" type="datetimeFigureOut">
              <a:rPr lang="en-US" smtClean="0"/>
              <a:t>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92709-2313-4B5B-B47E-E1FBC7C88F29}"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D8CE24B5-31C1-4629-9278-A4959296429D}" type="datetimeFigureOut">
              <a:rPr lang="en-US" smtClean="0"/>
              <a:t>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92709-2313-4B5B-B47E-E1FBC7C88F29}"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D8CE24B5-31C1-4629-9278-A4959296429D}" type="datetimeFigureOut">
              <a:rPr lang="en-US" smtClean="0"/>
              <a:t>1/3/2013</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56292709-2313-4B5B-B47E-E1FBC7C88F2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edTPA</a:t>
            </a:r>
            <a:r>
              <a:rPr lang="en-US" dirty="0" smtClean="0"/>
              <a:t> 2013</a:t>
            </a:r>
            <a:endParaRPr lang="en-US" dirty="0"/>
          </a:p>
        </p:txBody>
      </p:sp>
      <p:sp>
        <p:nvSpPr>
          <p:cNvPr id="3" name="Subtitle 2"/>
          <p:cNvSpPr>
            <a:spLocks noGrp="1"/>
          </p:cNvSpPr>
          <p:nvPr>
            <p:ph type="subTitle" idx="1"/>
          </p:nvPr>
        </p:nvSpPr>
        <p:spPr/>
        <p:txBody>
          <a:bodyPr/>
          <a:lstStyle/>
          <a:p>
            <a:r>
              <a:rPr lang="en-US" b="1" dirty="0" smtClean="0"/>
              <a:t>Orientation Information</a:t>
            </a:r>
            <a:endParaRPr lang="en-US" b="1" dirty="0"/>
          </a:p>
        </p:txBody>
      </p:sp>
    </p:spTree>
    <p:extLst>
      <p:ext uri="{BB962C8B-B14F-4D97-AF65-F5344CB8AC3E}">
        <p14:creationId xmlns:p14="http://schemas.microsoft.com/office/powerpoint/2010/main" val="1841401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Task 1 Planning for Instruction &amp; Assessment</a:t>
            </a:r>
          </a:p>
        </p:txBody>
      </p:sp>
      <p:sp>
        <p:nvSpPr>
          <p:cNvPr id="3" name="Content Placeholder 2"/>
          <p:cNvSpPr>
            <a:spLocks noGrp="1"/>
          </p:cNvSpPr>
          <p:nvPr>
            <p:ph idx="1"/>
          </p:nvPr>
        </p:nvSpPr>
        <p:spPr/>
        <p:txBody>
          <a:bodyPr/>
          <a:lstStyle/>
          <a:p>
            <a:pPr marL="0" indent="0">
              <a:buNone/>
            </a:pPr>
            <a:r>
              <a:rPr lang="en-US" b="1" dirty="0" smtClean="0"/>
              <a:t>Evidence via Artifacts include:</a:t>
            </a:r>
          </a:p>
          <a:p>
            <a:pPr marL="457200" indent="-457200">
              <a:buFont typeface="+mj-lt"/>
              <a:buAutoNum type="arabicPeriod"/>
            </a:pPr>
            <a:r>
              <a:rPr lang="en-US" b="1" dirty="0" smtClean="0"/>
              <a:t>Lesson </a:t>
            </a:r>
            <a:r>
              <a:rPr lang="en-US" b="1" dirty="0" smtClean="0"/>
              <a:t>Plans </a:t>
            </a:r>
            <a:r>
              <a:rPr lang="en-US" dirty="0" smtClean="0"/>
              <a:t>– use whatever format/template from your content methods course or Block 2.</a:t>
            </a:r>
            <a:endParaRPr lang="en-US" dirty="0" smtClean="0"/>
          </a:p>
          <a:p>
            <a:pPr marL="457200" indent="-457200">
              <a:buFont typeface="+mj-lt"/>
              <a:buAutoNum type="arabicPeriod"/>
            </a:pPr>
            <a:r>
              <a:rPr lang="en-US" b="1" dirty="0" smtClean="0"/>
              <a:t>Teaching Materials </a:t>
            </a:r>
            <a:r>
              <a:rPr lang="en-US" dirty="0" smtClean="0"/>
              <a:t>(to meet the 5 page maximum you may need to use screen shots of your work).</a:t>
            </a:r>
          </a:p>
          <a:p>
            <a:pPr marL="457200" indent="-457200">
              <a:buFont typeface="+mj-lt"/>
              <a:buAutoNum type="arabicPeriod"/>
            </a:pPr>
            <a:r>
              <a:rPr lang="en-US" b="1" dirty="0" smtClean="0"/>
              <a:t>Assessment(s)</a:t>
            </a:r>
            <a:r>
              <a:rPr lang="en-US" dirty="0" smtClean="0"/>
              <a:t> you will use for these 3-5 lessons</a:t>
            </a:r>
          </a:p>
          <a:p>
            <a:pPr marL="457200" indent="-457200">
              <a:buFont typeface="+mj-lt"/>
              <a:buAutoNum type="arabicPeriod"/>
            </a:pPr>
            <a:r>
              <a:rPr lang="en-US" b="1" dirty="0" smtClean="0"/>
              <a:t>Context for Learning </a:t>
            </a:r>
            <a:r>
              <a:rPr lang="en-US" b="1" dirty="0" smtClean="0"/>
              <a:t>Form</a:t>
            </a:r>
            <a:r>
              <a:rPr lang="en-US" dirty="0" smtClean="0"/>
              <a:t> (hyperlink) or there is a template for you to use on the CAS Education Students Moodle Page.</a:t>
            </a:r>
            <a:endParaRPr lang="en-US" dirty="0" smtClean="0"/>
          </a:p>
          <a:p>
            <a:pPr marL="0" indent="0">
              <a:buNone/>
            </a:pPr>
            <a:r>
              <a:rPr lang="en-US" dirty="0" smtClean="0">
                <a:solidFill>
                  <a:schemeClr val="accent5"/>
                </a:solidFill>
              </a:rPr>
              <a:t>* Save your documents (lesson plans, materials, assessments) as PDFs to insure your scorer will open everything.</a:t>
            </a:r>
            <a:endParaRPr lang="en-US" dirty="0">
              <a:solidFill>
                <a:schemeClr val="accent5"/>
              </a:solidFill>
            </a:endParaRPr>
          </a:p>
        </p:txBody>
      </p:sp>
    </p:spTree>
    <p:extLst>
      <p:ext uri="{BB962C8B-B14F-4D97-AF65-F5344CB8AC3E}">
        <p14:creationId xmlns:p14="http://schemas.microsoft.com/office/powerpoint/2010/main" val="843729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a:bodyPr>
          <a:lstStyle/>
          <a:p>
            <a:r>
              <a:rPr lang="en-US" u="sng" dirty="0" smtClean="0"/>
              <a:t>Task 1 Chart</a:t>
            </a:r>
            <a:r>
              <a:rPr lang="en-US" dirty="0" smtClean="0"/>
              <a:t> </a:t>
            </a:r>
            <a:r>
              <a:rPr lang="en-US" sz="2400" dirty="0" smtClean="0"/>
              <a:t>(page 37</a:t>
            </a:r>
            <a:r>
              <a:rPr lang="en-US" sz="2400" dirty="0" smtClean="0"/>
              <a:t>)</a:t>
            </a:r>
            <a:br>
              <a:rPr lang="en-US" sz="2400" dirty="0" smtClean="0"/>
            </a:br>
            <a:r>
              <a:rPr lang="en-US" sz="2800" dirty="0" smtClean="0">
                <a:solidFill>
                  <a:schemeClr val="accent5"/>
                </a:solidFill>
              </a:rPr>
              <a:t>* pay attention to the Additional Information column as it pertains to form and style issues</a:t>
            </a:r>
            <a:endParaRPr lang="en-US" sz="2800" dirty="0">
              <a:solidFill>
                <a:schemeClr val="accent5"/>
              </a:solidFill>
            </a:endParaRPr>
          </a:p>
        </p:txBody>
      </p:sp>
      <p:pic>
        <p:nvPicPr>
          <p:cNvPr id="4" name="Content Placeholder 3" descr="edTPA_SEH_Handbook.pdf (SECURED) - Adobe Read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2133600"/>
            <a:ext cx="8229600" cy="4271498"/>
          </a:xfrm>
        </p:spPr>
      </p:pic>
      <p:sp>
        <p:nvSpPr>
          <p:cNvPr id="3" name="Right Arrow 2"/>
          <p:cNvSpPr/>
          <p:nvPr/>
        </p:nvSpPr>
        <p:spPr>
          <a:xfrm rot="8780822">
            <a:off x="6596539" y="2819399"/>
            <a:ext cx="1371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890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Task 1 Planning Commentary</a:t>
            </a:r>
            <a:endParaRPr lang="en-US" u="sng" dirty="0"/>
          </a:p>
        </p:txBody>
      </p:sp>
      <p:sp>
        <p:nvSpPr>
          <p:cNvPr id="3" name="Content Placeholder 2"/>
          <p:cNvSpPr>
            <a:spLocks noGrp="1"/>
          </p:cNvSpPr>
          <p:nvPr>
            <p:ph idx="1"/>
          </p:nvPr>
        </p:nvSpPr>
        <p:spPr/>
        <p:txBody>
          <a:bodyPr/>
          <a:lstStyle/>
          <a:p>
            <a:r>
              <a:rPr lang="en-US" dirty="0" smtClean="0"/>
              <a:t>As you write your commentary error on the side of detail. Make sure you fully answer all parts of every prompt; they are all </a:t>
            </a:r>
            <a:r>
              <a:rPr lang="en-US" dirty="0" smtClean="0"/>
              <a:t>required, nothing is optional.</a:t>
            </a:r>
            <a:endParaRPr lang="en-US" dirty="0" smtClean="0"/>
          </a:p>
          <a:p>
            <a:r>
              <a:rPr lang="en-US" dirty="0" smtClean="0"/>
              <a:t>Leave the prompts in place and enter your response after each prompt (1, 2, 3, etc. ) rather than writing a full essay at the end of the prompts. </a:t>
            </a:r>
            <a:endParaRPr lang="en-US" dirty="0" smtClean="0"/>
          </a:p>
          <a:p>
            <a:pPr marL="0" indent="0">
              <a:buNone/>
            </a:pPr>
            <a:endParaRPr lang="en-US" dirty="0" smtClean="0">
              <a:solidFill>
                <a:schemeClr val="accent5"/>
              </a:solidFill>
            </a:endParaRPr>
          </a:p>
          <a:p>
            <a:pPr marL="0" indent="0">
              <a:buNone/>
            </a:pPr>
            <a:r>
              <a:rPr lang="en-US" dirty="0" smtClean="0">
                <a:solidFill>
                  <a:schemeClr val="accent5"/>
                </a:solidFill>
              </a:rPr>
              <a:t>Use the Templates for each of the Commentaries, they can be found on the CAS Education Students Moodle Page. </a:t>
            </a:r>
            <a:endParaRPr lang="en-US" dirty="0">
              <a:solidFill>
                <a:schemeClr val="accent5"/>
              </a:solidFill>
            </a:endParaRPr>
          </a:p>
        </p:txBody>
      </p:sp>
    </p:spTree>
    <p:extLst>
      <p:ext uri="{BB962C8B-B14F-4D97-AF65-F5344CB8AC3E}">
        <p14:creationId xmlns:p14="http://schemas.microsoft.com/office/powerpoint/2010/main" val="2123248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Task 1 Planning Commentary</a:t>
            </a:r>
            <a:endParaRPr lang="en-US" dirty="0"/>
          </a:p>
        </p:txBody>
      </p:sp>
      <p:sp>
        <p:nvSpPr>
          <p:cNvPr id="5" name="Content Placeholder 4"/>
          <p:cNvSpPr>
            <a:spLocks noGrp="1"/>
          </p:cNvSpPr>
          <p:nvPr>
            <p:ph idx="1"/>
          </p:nvPr>
        </p:nvSpPr>
        <p:spPr/>
        <p:txBody>
          <a:bodyPr/>
          <a:lstStyle/>
          <a:p>
            <a:pPr marL="0" indent="0">
              <a:buNone/>
            </a:pPr>
            <a:r>
              <a:rPr lang="en-US" dirty="0" smtClean="0"/>
              <a:t>You may delete the shaded boxes that basically provide hints or reminders.</a:t>
            </a:r>
          </a:p>
          <a:p>
            <a:pPr marL="0" indent="0">
              <a:buNone/>
            </a:pPr>
            <a:endParaRPr lang="en-US" dirty="0"/>
          </a:p>
        </p:txBody>
      </p:sp>
      <p:pic>
        <p:nvPicPr>
          <p:cNvPr id="6" name="Picture 5" descr="edTPA_SEH_Handbook.pdf (SECURED) - Adobe Read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438400"/>
            <a:ext cx="8095422" cy="4201855"/>
          </a:xfrm>
          <a:prstGeom prst="rect">
            <a:avLst/>
          </a:prstGeom>
        </p:spPr>
      </p:pic>
      <p:sp>
        <p:nvSpPr>
          <p:cNvPr id="7" name="Right Arrow 6"/>
          <p:cNvSpPr/>
          <p:nvPr/>
        </p:nvSpPr>
        <p:spPr>
          <a:xfrm>
            <a:off x="1219200" y="5844540"/>
            <a:ext cx="155448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0097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Task </a:t>
            </a:r>
            <a:r>
              <a:rPr lang="en-US" u="sng" dirty="0" smtClean="0"/>
              <a:t>1 Academic Language</a:t>
            </a:r>
            <a:r>
              <a:rPr lang="en-US" dirty="0" smtClean="0"/>
              <a:t> </a:t>
            </a:r>
            <a:r>
              <a:rPr lang="en-US" sz="2400" dirty="0" smtClean="0"/>
              <a:t>(page 24)</a:t>
            </a:r>
            <a:endParaRPr lang="en-US" dirty="0"/>
          </a:p>
        </p:txBody>
      </p:sp>
      <p:sp>
        <p:nvSpPr>
          <p:cNvPr id="3" name="Content Placeholder 2"/>
          <p:cNvSpPr>
            <a:spLocks noGrp="1"/>
          </p:cNvSpPr>
          <p:nvPr>
            <p:ph idx="1"/>
          </p:nvPr>
        </p:nvSpPr>
        <p:spPr/>
        <p:txBody>
          <a:bodyPr/>
          <a:lstStyle/>
          <a:p>
            <a:r>
              <a:rPr lang="en-US" dirty="0" smtClean="0"/>
              <a:t>This section varies greatly depending on your content area. Be intentional with the language demands as there are a number of rubrics for this part alone. </a:t>
            </a:r>
          </a:p>
          <a:p>
            <a:endParaRPr lang="en-US" dirty="0"/>
          </a:p>
        </p:txBody>
      </p:sp>
      <p:pic>
        <p:nvPicPr>
          <p:cNvPr id="5" name="Picture 4" descr="edTPA_SEH_Handbook.pdf (SECURED) - Adobe Read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32760"/>
            <a:ext cx="8133402" cy="3581400"/>
          </a:xfrm>
          <a:prstGeom prst="rect">
            <a:avLst/>
          </a:prstGeom>
        </p:spPr>
      </p:pic>
    </p:spTree>
    <p:extLst>
      <p:ext uri="{BB962C8B-B14F-4D97-AF65-F5344CB8AC3E}">
        <p14:creationId xmlns:p14="http://schemas.microsoft.com/office/powerpoint/2010/main" val="3672268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Task 1 Rubrics</a:t>
            </a:r>
            <a:r>
              <a:rPr lang="en-US" dirty="0" smtClean="0"/>
              <a:t> </a:t>
            </a:r>
            <a:r>
              <a:rPr lang="en-US" sz="2400" dirty="0" smtClean="0"/>
              <a:t>(pages 13-17)</a:t>
            </a:r>
            <a:endParaRPr lang="en-US" sz="2400" u="sng" dirty="0"/>
          </a:p>
        </p:txBody>
      </p:sp>
      <p:sp>
        <p:nvSpPr>
          <p:cNvPr id="3" name="Content Placeholder 2"/>
          <p:cNvSpPr>
            <a:spLocks noGrp="1"/>
          </p:cNvSpPr>
          <p:nvPr>
            <p:ph idx="1"/>
          </p:nvPr>
        </p:nvSpPr>
        <p:spPr/>
        <p:txBody>
          <a:bodyPr/>
          <a:lstStyle/>
          <a:p>
            <a:r>
              <a:rPr lang="en-US" dirty="0" smtClean="0"/>
              <a:t>There are </a:t>
            </a:r>
            <a:r>
              <a:rPr lang="en-US" b="1" dirty="0" smtClean="0"/>
              <a:t>5</a:t>
            </a:r>
            <a:r>
              <a:rPr lang="en-US" dirty="0" smtClean="0"/>
              <a:t> different rubrics to assess your work in Task 1.</a:t>
            </a:r>
          </a:p>
          <a:p>
            <a:r>
              <a:rPr lang="en-US" dirty="0" smtClean="0"/>
              <a:t>Passing Score = 3 or better on each rubric.</a:t>
            </a:r>
          </a:p>
          <a:p>
            <a:r>
              <a:rPr lang="en-US" dirty="0" smtClean="0"/>
              <a:t>Key Question (at the top in a shaded box) is your guide in self-assessment. </a:t>
            </a:r>
          </a:p>
          <a:p>
            <a:r>
              <a:rPr lang="en-US" dirty="0" smtClean="0"/>
              <a:t>Use the Rubrics and Key Questions to make sure you are including enough detail in your lesson plans, assessment tools and commentary. </a:t>
            </a:r>
          </a:p>
          <a:p>
            <a:r>
              <a:rPr lang="en-US" dirty="0" smtClean="0"/>
              <a:t>The use of bold indicates increased expectations from one level to the next.</a:t>
            </a:r>
          </a:p>
          <a:p>
            <a:pPr marL="0" indent="0">
              <a:buNone/>
            </a:pPr>
            <a:endParaRPr lang="en-US" dirty="0" smtClean="0"/>
          </a:p>
        </p:txBody>
      </p:sp>
    </p:spTree>
    <p:extLst>
      <p:ext uri="{BB962C8B-B14F-4D97-AF65-F5344CB8AC3E}">
        <p14:creationId xmlns:p14="http://schemas.microsoft.com/office/powerpoint/2010/main" val="1115753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Each Rubric Has A Key Question</a:t>
            </a:r>
            <a:endParaRPr lang="en-US" u="sng" dirty="0"/>
          </a:p>
        </p:txBody>
      </p:sp>
      <p:pic>
        <p:nvPicPr>
          <p:cNvPr id="4" name="Content Placeholder 3" descr="edTPA_SEH_Handbook.pdf (SECURED) - Adobe Read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51302"/>
            <a:ext cx="8229600" cy="3623758"/>
          </a:xfrm>
        </p:spPr>
      </p:pic>
      <p:sp>
        <p:nvSpPr>
          <p:cNvPr id="3" name="Right Arrow 2"/>
          <p:cNvSpPr/>
          <p:nvPr/>
        </p:nvSpPr>
        <p:spPr>
          <a:xfrm rot="6745611">
            <a:off x="5408097" y="2795738"/>
            <a:ext cx="1211366" cy="476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394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INSTRUCTING &amp; ENGAGING STUDENTS IN LEARNING</a:t>
            </a:r>
            <a:endParaRPr lang="en-US" dirty="0"/>
          </a:p>
        </p:txBody>
      </p:sp>
      <p:sp>
        <p:nvSpPr>
          <p:cNvPr id="4" name="Title 3"/>
          <p:cNvSpPr>
            <a:spLocks noGrp="1"/>
          </p:cNvSpPr>
          <p:nvPr>
            <p:ph type="title"/>
          </p:nvPr>
        </p:nvSpPr>
        <p:spPr/>
        <p:txBody>
          <a:bodyPr/>
          <a:lstStyle/>
          <a:p>
            <a:r>
              <a:rPr lang="en-US" dirty="0" smtClean="0"/>
              <a:t>TASK 2</a:t>
            </a:r>
            <a:endParaRPr lang="en-US" dirty="0"/>
          </a:p>
        </p:txBody>
      </p:sp>
    </p:spTree>
    <p:extLst>
      <p:ext uri="{BB962C8B-B14F-4D97-AF65-F5344CB8AC3E}">
        <p14:creationId xmlns:p14="http://schemas.microsoft.com/office/powerpoint/2010/main" val="112353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u="sng" dirty="0" smtClean="0"/>
              <a:t>Task 2 Instructing &amp; Engaging Students in Learning</a:t>
            </a:r>
            <a:endParaRPr lang="en-US" u="sng" dirty="0"/>
          </a:p>
        </p:txBody>
      </p:sp>
      <p:sp>
        <p:nvSpPr>
          <p:cNvPr id="5" name="Content Placeholder 4"/>
          <p:cNvSpPr>
            <a:spLocks noGrp="1"/>
          </p:cNvSpPr>
          <p:nvPr>
            <p:ph idx="1"/>
          </p:nvPr>
        </p:nvSpPr>
        <p:spPr/>
        <p:txBody>
          <a:bodyPr/>
          <a:lstStyle/>
          <a:p>
            <a:r>
              <a:rPr lang="en-US" dirty="0" smtClean="0"/>
              <a:t>What do you need to do? Pages 18, </a:t>
            </a:r>
            <a:r>
              <a:rPr lang="en-US" dirty="0" smtClean="0"/>
              <a:t>19. Remember you must complete everything listed.</a:t>
            </a:r>
            <a:endParaRPr lang="en-US" dirty="0"/>
          </a:p>
        </p:txBody>
      </p:sp>
      <p:pic>
        <p:nvPicPr>
          <p:cNvPr id="6" name="Picture 5" descr="edTPA_SEH_Handbook.pdf (SECURED) - Adobe Read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590800"/>
            <a:ext cx="8479504" cy="3733800"/>
          </a:xfrm>
          <a:prstGeom prst="rect">
            <a:avLst/>
          </a:prstGeom>
        </p:spPr>
      </p:pic>
    </p:spTree>
    <p:extLst>
      <p:ext uri="{BB962C8B-B14F-4D97-AF65-F5344CB8AC3E}">
        <p14:creationId xmlns:p14="http://schemas.microsoft.com/office/powerpoint/2010/main" val="537858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Task 2 Instructing &amp; Engaging Students in Learning</a:t>
            </a:r>
            <a:endParaRPr lang="en-US" dirty="0"/>
          </a:p>
        </p:txBody>
      </p:sp>
      <p:sp>
        <p:nvSpPr>
          <p:cNvPr id="3" name="Content Placeholder 2"/>
          <p:cNvSpPr>
            <a:spLocks noGrp="1"/>
          </p:cNvSpPr>
          <p:nvPr>
            <p:ph idx="1"/>
          </p:nvPr>
        </p:nvSpPr>
        <p:spPr/>
        <p:txBody>
          <a:bodyPr/>
          <a:lstStyle/>
          <a:p>
            <a:pPr marL="0" indent="0">
              <a:buNone/>
            </a:pPr>
            <a:r>
              <a:rPr lang="en-US" dirty="0" smtClean="0"/>
              <a:t>Evidence via Artifacts include:</a:t>
            </a:r>
          </a:p>
          <a:p>
            <a:pPr marL="457200" indent="-457200">
              <a:buFont typeface="+mj-lt"/>
              <a:buAutoNum type="arabicPeriod"/>
            </a:pPr>
            <a:r>
              <a:rPr lang="en-US" b="1" dirty="0" smtClean="0"/>
              <a:t>Video clip(s</a:t>
            </a:r>
            <a:r>
              <a:rPr lang="en-US" b="1" dirty="0" smtClean="0"/>
              <a:t>) </a:t>
            </a:r>
            <a:r>
              <a:rPr lang="en-US" dirty="0" smtClean="0"/>
              <a:t>– follow the video guidelines in your handbook very carefully so your clip can be opened by the person scoring your work.</a:t>
            </a:r>
            <a:endParaRPr lang="en-US" dirty="0" smtClean="0"/>
          </a:p>
          <a:p>
            <a:pPr marL="457200" indent="-457200">
              <a:buFont typeface="+mj-lt"/>
              <a:buAutoNum type="arabicPeriod"/>
            </a:pPr>
            <a:r>
              <a:rPr lang="en-US" dirty="0" smtClean="0"/>
              <a:t>If needed there is </a:t>
            </a:r>
            <a:r>
              <a:rPr lang="en-US" dirty="0" smtClean="0"/>
              <a:t>a video release </a:t>
            </a:r>
            <a:r>
              <a:rPr lang="en-US" dirty="0" smtClean="0"/>
              <a:t>parent permission form on the CAS Education Students </a:t>
            </a:r>
            <a:r>
              <a:rPr lang="en-US" dirty="0"/>
              <a:t>M</a:t>
            </a:r>
            <a:r>
              <a:rPr lang="en-US" dirty="0" smtClean="0"/>
              <a:t>oodle site. </a:t>
            </a:r>
          </a:p>
          <a:p>
            <a:r>
              <a:rPr lang="en-US" b="1" dirty="0" smtClean="0">
                <a:solidFill>
                  <a:schemeClr val="accent5"/>
                </a:solidFill>
              </a:rPr>
              <a:t>You DO NOT need to upload your lesson plans again since they are already in Task 1.</a:t>
            </a:r>
            <a:endParaRPr lang="en-US" b="1" dirty="0">
              <a:solidFill>
                <a:schemeClr val="accent5"/>
              </a:solidFill>
            </a:endParaRPr>
          </a:p>
        </p:txBody>
      </p:sp>
    </p:spTree>
    <p:extLst>
      <p:ext uri="{BB962C8B-B14F-4D97-AF65-F5344CB8AC3E}">
        <p14:creationId xmlns:p14="http://schemas.microsoft.com/office/powerpoint/2010/main" val="4171763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TPA Handbook</a:t>
            </a:r>
            <a:endParaRPr lang="en-US" u="sng" dirty="0"/>
          </a:p>
        </p:txBody>
      </p:sp>
      <p:sp>
        <p:nvSpPr>
          <p:cNvPr id="3" name="Content Placeholder 2"/>
          <p:cNvSpPr>
            <a:spLocks noGrp="1"/>
          </p:cNvSpPr>
          <p:nvPr>
            <p:ph idx="1"/>
          </p:nvPr>
        </p:nvSpPr>
        <p:spPr/>
        <p:txBody>
          <a:bodyPr/>
          <a:lstStyle/>
          <a:p>
            <a:r>
              <a:rPr lang="en-US" dirty="0" smtClean="0"/>
              <a:t>Before you begin this orientation please go to the CAS Education Students Moodle page. Scroll to the TPA links and either print or electronically copy the handbook for your Content Area. </a:t>
            </a:r>
          </a:p>
          <a:p>
            <a:r>
              <a:rPr lang="en-US" dirty="0" smtClean="0"/>
              <a:t>Double check the date, you need January 2013.</a:t>
            </a:r>
          </a:p>
          <a:p>
            <a:endParaRPr lang="en-US" dirty="0"/>
          </a:p>
        </p:txBody>
      </p:sp>
      <p:pic>
        <p:nvPicPr>
          <p:cNvPr id="4" name="Picture 3" descr="edTPA_SEH_Handbook.pdf (SECURED) - Adobe Read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3874593"/>
            <a:ext cx="4953000" cy="2570809"/>
          </a:xfrm>
          <a:prstGeom prst="rect">
            <a:avLst/>
          </a:prstGeom>
        </p:spPr>
      </p:pic>
    </p:spTree>
    <p:extLst>
      <p:ext uri="{BB962C8B-B14F-4D97-AF65-F5344CB8AC3E}">
        <p14:creationId xmlns:p14="http://schemas.microsoft.com/office/powerpoint/2010/main" val="2789603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Task </a:t>
            </a:r>
            <a:r>
              <a:rPr lang="en-US" u="sng" dirty="0" smtClean="0"/>
              <a:t>2 </a:t>
            </a:r>
            <a:r>
              <a:rPr lang="en-US" u="sng" dirty="0"/>
              <a:t>Chart</a:t>
            </a:r>
            <a:r>
              <a:rPr lang="en-US" dirty="0"/>
              <a:t> </a:t>
            </a:r>
            <a:r>
              <a:rPr lang="en-US" sz="2400" dirty="0"/>
              <a:t>(page </a:t>
            </a:r>
            <a:r>
              <a:rPr lang="en-US" sz="2400" dirty="0" smtClean="0"/>
              <a:t>38)</a:t>
            </a:r>
            <a:endParaRPr lang="en-US" dirty="0"/>
          </a:p>
        </p:txBody>
      </p:sp>
      <p:pic>
        <p:nvPicPr>
          <p:cNvPr id="4" name="Content Placeholder 3" descr="edTPA_SEH_Handbook.pdf (SECURED) - Adobe Read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42534"/>
            <a:ext cx="8229600" cy="4241295"/>
          </a:xfrm>
        </p:spPr>
      </p:pic>
      <p:sp>
        <p:nvSpPr>
          <p:cNvPr id="3" name="Right Arrow 2"/>
          <p:cNvSpPr/>
          <p:nvPr/>
        </p:nvSpPr>
        <p:spPr>
          <a:xfrm rot="7840760">
            <a:off x="6104596" y="2334217"/>
            <a:ext cx="1447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7466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Task 2 Instruction Commentary</a:t>
            </a:r>
            <a:endParaRPr lang="en-US" u="sng" dirty="0"/>
          </a:p>
        </p:txBody>
      </p:sp>
      <p:sp>
        <p:nvSpPr>
          <p:cNvPr id="3" name="Content Placeholder 2"/>
          <p:cNvSpPr>
            <a:spLocks noGrp="1"/>
          </p:cNvSpPr>
          <p:nvPr>
            <p:ph idx="1"/>
          </p:nvPr>
        </p:nvSpPr>
        <p:spPr/>
        <p:txBody>
          <a:bodyPr/>
          <a:lstStyle/>
          <a:p>
            <a:r>
              <a:rPr lang="en-US" dirty="0" smtClean="0"/>
              <a:t>Follow all of the same guidelines as Task 1.</a:t>
            </a:r>
          </a:p>
          <a:p>
            <a:pPr marL="0" indent="0">
              <a:buNone/>
            </a:pPr>
            <a:endParaRPr lang="en-US" dirty="0"/>
          </a:p>
        </p:txBody>
      </p:sp>
      <p:pic>
        <p:nvPicPr>
          <p:cNvPr id="4" name="Picture 3" descr="edTPA_SEH_Handbook.pdf (SECURED) - Adobe Read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09800"/>
            <a:ext cx="8428451" cy="4343777"/>
          </a:xfrm>
          <a:prstGeom prst="rect">
            <a:avLst/>
          </a:prstGeom>
        </p:spPr>
      </p:pic>
    </p:spTree>
    <p:extLst>
      <p:ext uri="{BB962C8B-B14F-4D97-AF65-F5344CB8AC3E}">
        <p14:creationId xmlns:p14="http://schemas.microsoft.com/office/powerpoint/2010/main" val="658046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Task 2 Rubrics</a:t>
            </a:r>
            <a:endParaRPr lang="en-US" u="sng" dirty="0"/>
          </a:p>
        </p:txBody>
      </p:sp>
      <p:sp>
        <p:nvSpPr>
          <p:cNvPr id="3" name="Content Placeholder 2"/>
          <p:cNvSpPr>
            <a:spLocks noGrp="1"/>
          </p:cNvSpPr>
          <p:nvPr>
            <p:ph idx="1"/>
          </p:nvPr>
        </p:nvSpPr>
        <p:spPr/>
        <p:txBody>
          <a:bodyPr/>
          <a:lstStyle/>
          <a:p>
            <a:r>
              <a:rPr lang="en-US" dirty="0" smtClean="0"/>
              <a:t>There are </a:t>
            </a:r>
            <a:r>
              <a:rPr lang="en-US" b="1" dirty="0" smtClean="0"/>
              <a:t>5</a:t>
            </a:r>
            <a:r>
              <a:rPr lang="en-US" dirty="0" smtClean="0"/>
              <a:t> rubrics to assess Task 2 (pages 21-25)</a:t>
            </a:r>
          </a:p>
          <a:p>
            <a:r>
              <a:rPr lang="en-US" dirty="0" smtClean="0"/>
              <a:t>Again follow the same guidelines as in Task 1.</a:t>
            </a:r>
          </a:p>
          <a:p>
            <a:pPr marL="0" indent="0">
              <a:buNone/>
            </a:pPr>
            <a:endParaRPr lang="en-US" dirty="0"/>
          </a:p>
        </p:txBody>
      </p:sp>
      <p:pic>
        <p:nvPicPr>
          <p:cNvPr id="4" name="Picture 3" descr="edTPA_SEH_Handbook.pdf (SECURED) - Adobe Read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819400"/>
            <a:ext cx="6778968" cy="3581671"/>
          </a:xfrm>
          <a:prstGeom prst="rect">
            <a:avLst/>
          </a:prstGeom>
        </p:spPr>
      </p:pic>
    </p:spTree>
    <p:extLst>
      <p:ext uri="{BB962C8B-B14F-4D97-AF65-F5344CB8AC3E}">
        <p14:creationId xmlns:p14="http://schemas.microsoft.com/office/powerpoint/2010/main" val="3093728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b="1" dirty="0" smtClean="0"/>
              <a:t>ASSESSING STUDENT LEARNING</a:t>
            </a:r>
            <a:endParaRPr lang="en-US" b="1" dirty="0"/>
          </a:p>
        </p:txBody>
      </p:sp>
      <p:sp>
        <p:nvSpPr>
          <p:cNvPr id="4" name="Title 3"/>
          <p:cNvSpPr>
            <a:spLocks noGrp="1"/>
          </p:cNvSpPr>
          <p:nvPr>
            <p:ph type="title"/>
          </p:nvPr>
        </p:nvSpPr>
        <p:spPr/>
        <p:txBody>
          <a:bodyPr/>
          <a:lstStyle/>
          <a:p>
            <a:r>
              <a:rPr lang="en-US" dirty="0" smtClean="0"/>
              <a:t>TASK 3</a:t>
            </a:r>
            <a:endParaRPr lang="en-US" dirty="0"/>
          </a:p>
        </p:txBody>
      </p:sp>
    </p:spTree>
    <p:extLst>
      <p:ext uri="{BB962C8B-B14F-4D97-AF65-F5344CB8AC3E}">
        <p14:creationId xmlns:p14="http://schemas.microsoft.com/office/powerpoint/2010/main" val="147020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t>Task 3 Assessing Student Learning</a:t>
            </a:r>
            <a:endParaRPr lang="en-US" u="sng" dirty="0"/>
          </a:p>
        </p:txBody>
      </p:sp>
      <p:sp>
        <p:nvSpPr>
          <p:cNvPr id="5" name="Content Placeholder 4"/>
          <p:cNvSpPr>
            <a:spLocks noGrp="1"/>
          </p:cNvSpPr>
          <p:nvPr>
            <p:ph idx="1"/>
          </p:nvPr>
        </p:nvSpPr>
        <p:spPr/>
        <p:txBody>
          <a:bodyPr/>
          <a:lstStyle/>
          <a:p>
            <a:r>
              <a:rPr lang="en-US" dirty="0" smtClean="0"/>
              <a:t>What </a:t>
            </a:r>
            <a:r>
              <a:rPr lang="en-US" dirty="0" smtClean="0"/>
              <a:t>you need to do (pages 26, 27</a:t>
            </a:r>
            <a:r>
              <a:rPr lang="en-US" dirty="0" smtClean="0"/>
              <a:t>)</a:t>
            </a:r>
            <a:endParaRPr lang="en-US" dirty="0" smtClean="0"/>
          </a:p>
          <a:p>
            <a:pPr marL="0" indent="0">
              <a:buNone/>
            </a:pPr>
            <a:endParaRPr lang="en-US" dirty="0"/>
          </a:p>
        </p:txBody>
      </p:sp>
      <p:pic>
        <p:nvPicPr>
          <p:cNvPr id="6" name="Picture 5" descr="edTPA_SEH_Handbook.pdf (SECURED) - Adobe Read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057400"/>
            <a:ext cx="8369965" cy="4423615"/>
          </a:xfrm>
          <a:prstGeom prst="rect">
            <a:avLst/>
          </a:prstGeom>
        </p:spPr>
      </p:pic>
    </p:spTree>
    <p:extLst>
      <p:ext uri="{BB962C8B-B14F-4D97-AF65-F5344CB8AC3E}">
        <p14:creationId xmlns:p14="http://schemas.microsoft.com/office/powerpoint/2010/main" val="381660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Task 3 Assessing Student Learning</a:t>
            </a:r>
            <a:endParaRPr lang="en-US" u="sng" dirty="0"/>
          </a:p>
        </p:txBody>
      </p:sp>
      <p:sp>
        <p:nvSpPr>
          <p:cNvPr id="3" name="Content Placeholder 2"/>
          <p:cNvSpPr>
            <a:spLocks noGrp="1"/>
          </p:cNvSpPr>
          <p:nvPr>
            <p:ph idx="1"/>
          </p:nvPr>
        </p:nvSpPr>
        <p:spPr/>
        <p:txBody>
          <a:bodyPr/>
          <a:lstStyle/>
          <a:p>
            <a:pPr marL="0" indent="0">
              <a:buNone/>
            </a:pPr>
            <a:r>
              <a:rPr lang="en-US" b="1" dirty="0"/>
              <a:t>Evidence via Artifacts include:</a:t>
            </a:r>
          </a:p>
          <a:p>
            <a:pPr marL="457200" indent="-457200">
              <a:buFont typeface="+mj-lt"/>
              <a:buAutoNum type="arabicPeriod"/>
            </a:pPr>
            <a:r>
              <a:rPr lang="en-US" dirty="0" smtClean="0"/>
              <a:t>Student </a:t>
            </a:r>
            <a:r>
              <a:rPr lang="en-US" b="1" dirty="0" smtClean="0"/>
              <a:t>work samples</a:t>
            </a:r>
          </a:p>
          <a:p>
            <a:pPr marL="457200" indent="-457200">
              <a:buFont typeface="+mj-lt"/>
              <a:buAutoNum type="arabicPeriod"/>
            </a:pPr>
            <a:r>
              <a:rPr lang="en-US" dirty="0" smtClean="0"/>
              <a:t>Evidence of </a:t>
            </a:r>
            <a:r>
              <a:rPr lang="en-US" b="1" dirty="0" smtClean="0"/>
              <a:t>feedback</a:t>
            </a:r>
            <a:r>
              <a:rPr lang="en-US" dirty="0" smtClean="0"/>
              <a:t> to the students</a:t>
            </a:r>
          </a:p>
          <a:p>
            <a:pPr marL="457200" indent="-457200">
              <a:buFont typeface="+mj-lt"/>
              <a:buAutoNum type="arabicPeriod"/>
            </a:pPr>
            <a:r>
              <a:rPr lang="en-US" b="1" dirty="0" smtClean="0"/>
              <a:t>Evaluation </a:t>
            </a:r>
            <a:r>
              <a:rPr lang="en-US" b="1" dirty="0" smtClean="0"/>
              <a:t>Criteria</a:t>
            </a:r>
            <a:r>
              <a:rPr lang="en-US" dirty="0" smtClean="0"/>
              <a:t> (i.e. rubrics</a:t>
            </a:r>
            <a:r>
              <a:rPr lang="en-US" dirty="0" smtClean="0"/>
              <a:t>, checklists, answer keys</a:t>
            </a:r>
            <a:r>
              <a:rPr lang="en-US" dirty="0" smtClean="0"/>
              <a:t>)</a:t>
            </a:r>
          </a:p>
          <a:p>
            <a:pPr marL="0" indent="0">
              <a:buNone/>
            </a:pPr>
            <a:endParaRPr lang="en-US" dirty="0"/>
          </a:p>
          <a:p>
            <a:pPr marL="0" indent="0">
              <a:buNone/>
            </a:pPr>
            <a:r>
              <a:rPr lang="en-US" dirty="0" smtClean="0">
                <a:solidFill>
                  <a:schemeClr val="accent5"/>
                </a:solidFill>
              </a:rPr>
              <a:t>Here again make sure your documents (work samples, feedback, criteria) are saved as PDFs. Also make sure student names are deleted from their work samples.</a:t>
            </a:r>
            <a:endParaRPr lang="en-US" dirty="0">
              <a:solidFill>
                <a:schemeClr val="accent5"/>
              </a:solidFill>
            </a:endParaRPr>
          </a:p>
        </p:txBody>
      </p:sp>
    </p:spTree>
    <p:extLst>
      <p:ext uri="{BB962C8B-B14F-4D97-AF65-F5344CB8AC3E}">
        <p14:creationId xmlns:p14="http://schemas.microsoft.com/office/powerpoint/2010/main" val="2766815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Task </a:t>
            </a:r>
            <a:r>
              <a:rPr lang="en-US" u="sng" dirty="0" smtClean="0"/>
              <a:t>3 </a:t>
            </a:r>
            <a:r>
              <a:rPr lang="en-US" u="sng" dirty="0"/>
              <a:t>Chart</a:t>
            </a:r>
            <a:r>
              <a:rPr lang="en-US" dirty="0"/>
              <a:t> </a:t>
            </a:r>
            <a:r>
              <a:rPr lang="en-US" sz="2400" dirty="0"/>
              <a:t>(page </a:t>
            </a:r>
            <a:r>
              <a:rPr lang="en-US" sz="2400" dirty="0" smtClean="0"/>
              <a:t>39)</a:t>
            </a:r>
            <a:endParaRPr lang="en-US" u="sng" dirty="0"/>
          </a:p>
        </p:txBody>
      </p:sp>
      <p:pic>
        <p:nvPicPr>
          <p:cNvPr id="4" name="Content Placeholder 3" descr="edTPA_SEH_Handbook.pdf (SECURED) - Adobe Read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47800"/>
            <a:ext cx="7238999" cy="5198918"/>
          </a:xfrm>
        </p:spPr>
      </p:pic>
      <p:sp>
        <p:nvSpPr>
          <p:cNvPr id="3" name="Right Arrow 2"/>
          <p:cNvSpPr/>
          <p:nvPr/>
        </p:nvSpPr>
        <p:spPr>
          <a:xfrm rot="8173981">
            <a:off x="5874246" y="2200413"/>
            <a:ext cx="1447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5023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Task 3 Assessment Commentary</a:t>
            </a:r>
            <a:endParaRPr lang="en-US" u="sng" dirty="0"/>
          </a:p>
        </p:txBody>
      </p:sp>
      <p:sp>
        <p:nvSpPr>
          <p:cNvPr id="3" name="Content Placeholder 2"/>
          <p:cNvSpPr>
            <a:spLocks noGrp="1"/>
          </p:cNvSpPr>
          <p:nvPr>
            <p:ph idx="1"/>
          </p:nvPr>
        </p:nvSpPr>
        <p:spPr/>
        <p:txBody>
          <a:bodyPr/>
          <a:lstStyle/>
          <a:p>
            <a:r>
              <a:rPr lang="en-US" dirty="0" smtClean="0"/>
              <a:t>Same guidelines as Tasks 1, 2</a:t>
            </a:r>
          </a:p>
          <a:p>
            <a:pPr marL="0" indent="0">
              <a:buNone/>
            </a:pPr>
            <a:r>
              <a:rPr lang="en-US" dirty="0" smtClean="0"/>
              <a:t> </a:t>
            </a:r>
          </a:p>
          <a:p>
            <a:pPr marL="0" indent="0">
              <a:buNone/>
            </a:pPr>
            <a:endParaRPr lang="en-US" dirty="0"/>
          </a:p>
        </p:txBody>
      </p:sp>
      <p:pic>
        <p:nvPicPr>
          <p:cNvPr id="4" name="Picture 3" descr="edTPA_SEH_Handbook.pdf (SECURED) - Adobe Read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209800"/>
            <a:ext cx="6858000" cy="4352876"/>
          </a:xfrm>
          <a:prstGeom prst="rect">
            <a:avLst/>
          </a:prstGeom>
        </p:spPr>
      </p:pic>
    </p:spTree>
    <p:extLst>
      <p:ext uri="{BB962C8B-B14F-4D97-AF65-F5344CB8AC3E}">
        <p14:creationId xmlns:p14="http://schemas.microsoft.com/office/powerpoint/2010/main" val="3872819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3 Rubrics</a:t>
            </a:r>
            <a:endParaRPr lang="en-US" dirty="0"/>
          </a:p>
        </p:txBody>
      </p:sp>
      <p:sp>
        <p:nvSpPr>
          <p:cNvPr id="3" name="Content Placeholder 2"/>
          <p:cNvSpPr>
            <a:spLocks noGrp="1"/>
          </p:cNvSpPr>
          <p:nvPr>
            <p:ph idx="1"/>
          </p:nvPr>
        </p:nvSpPr>
        <p:spPr/>
        <p:txBody>
          <a:bodyPr/>
          <a:lstStyle/>
          <a:p>
            <a:r>
              <a:rPr lang="en-US" b="1" dirty="0" smtClean="0"/>
              <a:t>5 </a:t>
            </a:r>
            <a:r>
              <a:rPr lang="en-US" dirty="0" smtClean="0"/>
              <a:t>more rubrics are used to assess Task 3 (pages 29-33).</a:t>
            </a:r>
          </a:p>
          <a:p>
            <a:r>
              <a:rPr lang="en-US" dirty="0" smtClean="0"/>
              <a:t> Academic Language is again being assessed (dependent on Content Area).</a:t>
            </a:r>
          </a:p>
          <a:p>
            <a:pPr marL="0" indent="0">
              <a:buNone/>
            </a:pPr>
            <a:endParaRPr lang="en-US" dirty="0"/>
          </a:p>
        </p:txBody>
      </p:sp>
      <p:pic>
        <p:nvPicPr>
          <p:cNvPr id="5" name="Picture 4" descr="edTPA_SEH_Handbook.pdf (SECURED) - Adobe Read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048000"/>
            <a:ext cx="6893825" cy="3543554"/>
          </a:xfrm>
          <a:prstGeom prst="rect">
            <a:avLst/>
          </a:prstGeom>
        </p:spPr>
      </p:pic>
    </p:spTree>
    <p:extLst>
      <p:ext uri="{BB962C8B-B14F-4D97-AF65-F5344CB8AC3E}">
        <p14:creationId xmlns:p14="http://schemas.microsoft.com/office/powerpoint/2010/main" val="2960975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Helpful Resources</a:t>
            </a:r>
            <a:endParaRPr lang="en-US" dirty="0"/>
          </a:p>
        </p:txBody>
      </p:sp>
      <p:sp>
        <p:nvSpPr>
          <p:cNvPr id="5" name="Content Placeholder 4"/>
          <p:cNvSpPr>
            <a:spLocks noGrp="1"/>
          </p:cNvSpPr>
          <p:nvPr>
            <p:ph idx="1"/>
          </p:nvPr>
        </p:nvSpPr>
        <p:spPr/>
        <p:txBody>
          <a:bodyPr/>
          <a:lstStyle/>
          <a:p>
            <a:r>
              <a:rPr lang="en-US" dirty="0" smtClean="0"/>
              <a:t>TPA Question &amp; Answer Forum on the CAS Education Students Moodle site. Scroll down to the TPA links.</a:t>
            </a:r>
          </a:p>
          <a:p>
            <a:r>
              <a:rPr lang="en-US" dirty="0" smtClean="0"/>
              <a:t>Email Dr. Jill Martin, Bethel’s TPA Institutional Coordinator  jmartin@bethel.edu</a:t>
            </a:r>
            <a:endParaRPr lang="en-US" dirty="0"/>
          </a:p>
        </p:txBody>
      </p:sp>
    </p:spTree>
    <p:extLst>
      <p:ext uri="{BB962C8B-B14F-4D97-AF65-F5344CB8AC3E}">
        <p14:creationId xmlns:p14="http://schemas.microsoft.com/office/powerpoint/2010/main" val="2274277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Grab a few Supplies</a:t>
            </a:r>
            <a:endParaRPr lang="en-US" dirty="0"/>
          </a:p>
        </p:txBody>
      </p:sp>
      <p:sp>
        <p:nvSpPr>
          <p:cNvPr id="3" name="Content Placeholder 2"/>
          <p:cNvSpPr>
            <a:spLocks noGrp="1"/>
          </p:cNvSpPr>
          <p:nvPr>
            <p:ph idx="1"/>
          </p:nvPr>
        </p:nvSpPr>
        <p:spPr/>
        <p:txBody>
          <a:bodyPr/>
          <a:lstStyle/>
          <a:p>
            <a:r>
              <a:rPr lang="en-US" dirty="0" smtClean="0"/>
              <a:t>As you work through this </a:t>
            </a:r>
            <a:r>
              <a:rPr lang="en-US" dirty="0" err="1" smtClean="0"/>
              <a:t>edTPA</a:t>
            </a:r>
            <a:r>
              <a:rPr lang="en-US" dirty="0" smtClean="0"/>
              <a:t> Orientation it will be helpful to take a few notes</a:t>
            </a:r>
          </a:p>
          <a:p>
            <a:r>
              <a:rPr lang="en-US" dirty="0" smtClean="0"/>
              <a:t>Get a highlighter, post-it notes and a pen/pencil</a:t>
            </a:r>
          </a:p>
          <a:p>
            <a:r>
              <a:rPr lang="en-US" dirty="0" smtClean="0">
                <a:solidFill>
                  <a:schemeClr val="accent5"/>
                </a:solidFill>
              </a:rPr>
              <a:t>I recommend you highlight the information on your copy as shown in each of the screen shots</a:t>
            </a:r>
          </a:p>
          <a:p>
            <a:r>
              <a:rPr lang="en-US" dirty="0" smtClean="0">
                <a:solidFill>
                  <a:schemeClr val="accent5"/>
                </a:solidFill>
              </a:rPr>
              <a:t>Place post-its on each of the 3 Tasks for easy reference and on the Rubrics (use the post-its as bookmarks for the visual cue)</a:t>
            </a:r>
          </a:p>
          <a:p>
            <a:r>
              <a:rPr lang="en-US" dirty="0" smtClean="0"/>
              <a:t>Most people need to refer to these notes as they are actually completing the </a:t>
            </a:r>
            <a:r>
              <a:rPr lang="en-US" dirty="0" err="1" smtClean="0"/>
              <a:t>edTPA</a:t>
            </a:r>
            <a:endParaRPr lang="en-US" dirty="0"/>
          </a:p>
        </p:txBody>
      </p:sp>
    </p:spTree>
    <p:extLst>
      <p:ext uri="{BB962C8B-B14F-4D97-AF65-F5344CB8AC3E}">
        <p14:creationId xmlns:p14="http://schemas.microsoft.com/office/powerpoint/2010/main" val="81475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782762"/>
          </a:xfrm>
        </p:spPr>
        <p:txBody>
          <a:bodyPr>
            <a:normAutofit/>
          </a:bodyPr>
          <a:lstStyle/>
          <a:p>
            <a:r>
              <a:rPr lang="en-US" u="sng" dirty="0" smtClean="0"/>
              <a:t>Purpose</a:t>
            </a:r>
            <a:r>
              <a:rPr lang="en-US" dirty="0" smtClean="0"/>
              <a:t> </a:t>
            </a:r>
            <a:r>
              <a:rPr lang="en-US" sz="2400" dirty="0" smtClean="0"/>
              <a:t>(page </a:t>
            </a:r>
            <a:r>
              <a:rPr lang="en-US" sz="2400" dirty="0" smtClean="0"/>
              <a:t>1- your actual page #s may be different as content specific handbooks vary slightly) The purpose is the same regardless of your content area.</a:t>
            </a:r>
            <a:endParaRPr lang="en-US" sz="2400" dirty="0"/>
          </a:p>
        </p:txBody>
      </p:sp>
      <p:pic>
        <p:nvPicPr>
          <p:cNvPr id="8" name="Content Placeholder 7" descr="edTPA_SEH_Handbook.pdf (SECURED) - Adobe Read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33600"/>
            <a:ext cx="8229600" cy="4271498"/>
          </a:xfrm>
        </p:spPr>
      </p:pic>
    </p:spTree>
    <p:extLst>
      <p:ext uri="{BB962C8B-B14F-4D97-AF65-F5344CB8AC3E}">
        <p14:creationId xmlns:p14="http://schemas.microsoft.com/office/powerpoint/2010/main" val="710786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3 Tasks</a:t>
            </a:r>
            <a:r>
              <a:rPr lang="en-US" dirty="0" smtClean="0"/>
              <a:t> </a:t>
            </a:r>
            <a:r>
              <a:rPr lang="en-US" sz="2400" dirty="0" smtClean="0"/>
              <a:t>(page 1)</a:t>
            </a:r>
            <a:endParaRPr lang="en-US" sz="2400" dirty="0"/>
          </a:p>
        </p:txBody>
      </p:sp>
      <p:pic>
        <p:nvPicPr>
          <p:cNvPr id="4" name="Content Placeholder 3" descr="edTPA_SEH_Handbook.pdf (SECURED) - Adobe Read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27432"/>
            <a:ext cx="8229600" cy="4271498"/>
          </a:xfrm>
        </p:spPr>
      </p:pic>
      <p:sp>
        <p:nvSpPr>
          <p:cNvPr id="5" name="Right Arrow 4"/>
          <p:cNvSpPr/>
          <p:nvPr/>
        </p:nvSpPr>
        <p:spPr>
          <a:xfrm>
            <a:off x="1066800" y="4572000"/>
            <a:ext cx="1524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7306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Evidence</a:t>
            </a:r>
            <a:r>
              <a:rPr lang="en-US" dirty="0" smtClean="0"/>
              <a:t> </a:t>
            </a:r>
            <a:r>
              <a:rPr lang="en-US" sz="2400" dirty="0" smtClean="0"/>
              <a:t>(page 2)</a:t>
            </a:r>
            <a:endParaRPr lang="en-US" sz="2400" dirty="0"/>
          </a:p>
        </p:txBody>
      </p:sp>
      <p:pic>
        <p:nvPicPr>
          <p:cNvPr id="4" name="Content Placeholder 3" descr="edTPA_SEH_Handbook.pdf (SECURED) - Adobe Read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27432"/>
            <a:ext cx="8229600" cy="4271498"/>
          </a:xfrm>
        </p:spPr>
      </p:pic>
      <p:sp>
        <p:nvSpPr>
          <p:cNvPr id="3" name="Right Arrow 2"/>
          <p:cNvSpPr/>
          <p:nvPr/>
        </p:nvSpPr>
        <p:spPr>
          <a:xfrm>
            <a:off x="1143000" y="4343400"/>
            <a:ext cx="1447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323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u="sng" dirty="0" smtClean="0"/>
              <a:t>Big Picture? Tasks Overview</a:t>
            </a:r>
            <a:endParaRPr lang="en-US" u="sng" dirty="0"/>
          </a:p>
        </p:txBody>
      </p:sp>
      <p:sp>
        <p:nvSpPr>
          <p:cNvPr id="3" name="Content Placeholder 2"/>
          <p:cNvSpPr>
            <a:spLocks noGrp="1"/>
          </p:cNvSpPr>
          <p:nvPr>
            <p:ph idx="1"/>
          </p:nvPr>
        </p:nvSpPr>
        <p:spPr>
          <a:xfrm>
            <a:off x="457200" y="1143001"/>
            <a:ext cx="8229600" cy="1600200"/>
          </a:xfrm>
        </p:spPr>
        <p:txBody>
          <a:bodyPr/>
          <a:lstStyle/>
          <a:p>
            <a:r>
              <a:rPr lang="en-US" dirty="0" smtClean="0"/>
              <a:t>If you like to work with lists use the ones on pages </a:t>
            </a:r>
            <a:r>
              <a:rPr lang="en-US" dirty="0" smtClean="0"/>
              <a:t>5-7 for each of the 3 Tasks. </a:t>
            </a:r>
            <a:endParaRPr lang="en-US" dirty="0" smtClean="0"/>
          </a:p>
          <a:p>
            <a:r>
              <a:rPr lang="en-US" dirty="0" smtClean="0"/>
              <a:t>Items in blue are hyperlinks</a:t>
            </a:r>
            <a:endParaRPr lang="en-US" dirty="0"/>
          </a:p>
        </p:txBody>
      </p:sp>
      <p:pic>
        <p:nvPicPr>
          <p:cNvPr id="4" name="Picture 3" descr="edTPA_SEH_Handbook.pdf (SECURED) - Adobe Read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 y="2590800"/>
            <a:ext cx="7543800" cy="3915541"/>
          </a:xfrm>
          <a:prstGeom prst="rect">
            <a:avLst/>
          </a:prstGeom>
        </p:spPr>
      </p:pic>
    </p:spTree>
    <p:extLst>
      <p:ext uri="{BB962C8B-B14F-4D97-AF65-F5344CB8AC3E}">
        <p14:creationId xmlns:p14="http://schemas.microsoft.com/office/powerpoint/2010/main" val="2525485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b="1" dirty="0" smtClean="0"/>
              <a:t>PLANNING FOR INSTRUCTION &amp; ASSESSMENT</a:t>
            </a:r>
            <a:endParaRPr lang="en-US" b="1" dirty="0"/>
          </a:p>
        </p:txBody>
      </p:sp>
      <p:sp>
        <p:nvSpPr>
          <p:cNvPr id="4" name="Title 3"/>
          <p:cNvSpPr>
            <a:spLocks noGrp="1"/>
          </p:cNvSpPr>
          <p:nvPr>
            <p:ph type="title"/>
          </p:nvPr>
        </p:nvSpPr>
        <p:spPr/>
        <p:txBody>
          <a:bodyPr/>
          <a:lstStyle/>
          <a:p>
            <a:r>
              <a:rPr lang="en-US" dirty="0" smtClean="0"/>
              <a:t>TASK 1</a:t>
            </a:r>
            <a:endParaRPr lang="en-US" dirty="0"/>
          </a:p>
        </p:txBody>
      </p:sp>
    </p:spTree>
    <p:extLst>
      <p:ext uri="{BB962C8B-B14F-4D97-AF65-F5344CB8AC3E}">
        <p14:creationId xmlns:p14="http://schemas.microsoft.com/office/powerpoint/2010/main" val="563889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u="sng" dirty="0" smtClean="0"/>
              <a:t>Task 1 Planning for Instruction &amp; Assessment</a:t>
            </a:r>
            <a:endParaRPr lang="en-US" u="sng" dirty="0"/>
          </a:p>
        </p:txBody>
      </p:sp>
      <p:sp>
        <p:nvSpPr>
          <p:cNvPr id="3" name="Content Placeholder 2"/>
          <p:cNvSpPr>
            <a:spLocks noGrp="1"/>
          </p:cNvSpPr>
          <p:nvPr>
            <p:ph idx="1"/>
          </p:nvPr>
        </p:nvSpPr>
        <p:spPr>
          <a:xfrm>
            <a:off x="457200" y="1219201"/>
            <a:ext cx="8229600" cy="1371600"/>
          </a:xfrm>
        </p:spPr>
        <p:txBody>
          <a:bodyPr/>
          <a:lstStyle/>
          <a:p>
            <a:r>
              <a:rPr lang="en-US" dirty="0" smtClean="0"/>
              <a:t>What do you need to do? (pages 8, 9</a:t>
            </a:r>
            <a:r>
              <a:rPr lang="en-US" dirty="0" smtClean="0"/>
              <a:t>). You must complete everything</a:t>
            </a:r>
            <a:endParaRPr lang="en-US" dirty="0" smtClean="0"/>
          </a:p>
          <a:p>
            <a:r>
              <a:rPr lang="en-US" dirty="0" smtClean="0"/>
              <a:t>Context For Learning Information is a hyperlink</a:t>
            </a:r>
            <a:endParaRPr lang="en-US" dirty="0"/>
          </a:p>
        </p:txBody>
      </p:sp>
      <p:pic>
        <p:nvPicPr>
          <p:cNvPr id="4" name="Picture 3" descr="edTPA_SEH_Handbook.pdf (SECURED) - Adobe Read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514600"/>
            <a:ext cx="7543800" cy="3915541"/>
          </a:xfrm>
          <a:prstGeom prst="rect">
            <a:avLst/>
          </a:prstGeom>
        </p:spPr>
      </p:pic>
    </p:spTree>
    <p:extLst>
      <p:ext uri="{BB962C8B-B14F-4D97-AF65-F5344CB8AC3E}">
        <p14:creationId xmlns:p14="http://schemas.microsoft.com/office/powerpoint/2010/main" val="1848186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2275</TotalTime>
  <Words>910</Words>
  <Application>Microsoft Office PowerPoint</Application>
  <PresentationFormat>On-screen Show (4:3)</PresentationFormat>
  <Paragraphs>82</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Thatch</vt:lpstr>
      <vt:lpstr>edTPA 2013</vt:lpstr>
      <vt:lpstr>TPA Handbook</vt:lpstr>
      <vt:lpstr>Grab a few Supplies</vt:lpstr>
      <vt:lpstr>Purpose (page 1- your actual page #s may be different as content specific handbooks vary slightly) The purpose is the same regardless of your content area.</vt:lpstr>
      <vt:lpstr>3 Tasks (page 1)</vt:lpstr>
      <vt:lpstr>Evidence (page 2)</vt:lpstr>
      <vt:lpstr>Big Picture? Tasks Overview</vt:lpstr>
      <vt:lpstr>TASK 1</vt:lpstr>
      <vt:lpstr>Task 1 Planning for Instruction &amp; Assessment</vt:lpstr>
      <vt:lpstr>Task 1 Planning for Instruction &amp; Assessment</vt:lpstr>
      <vt:lpstr>Task 1 Chart (page 37) * pay attention to the Additional Information column as it pertains to form and style issues</vt:lpstr>
      <vt:lpstr>Task 1 Planning Commentary</vt:lpstr>
      <vt:lpstr>Task 1 Planning Commentary</vt:lpstr>
      <vt:lpstr>Task 1 Academic Language (page 24)</vt:lpstr>
      <vt:lpstr>Task 1 Rubrics (pages 13-17)</vt:lpstr>
      <vt:lpstr>Each Rubric Has A Key Question</vt:lpstr>
      <vt:lpstr>TASK 2</vt:lpstr>
      <vt:lpstr>Task 2 Instructing &amp; Engaging Students in Learning</vt:lpstr>
      <vt:lpstr>Task 2 Instructing &amp; Engaging Students in Learning</vt:lpstr>
      <vt:lpstr>Task 2 Chart (page 38)</vt:lpstr>
      <vt:lpstr>Task 2 Instruction Commentary</vt:lpstr>
      <vt:lpstr>Task 2 Rubrics</vt:lpstr>
      <vt:lpstr>TASK 3</vt:lpstr>
      <vt:lpstr>Task 3 Assessing Student Learning</vt:lpstr>
      <vt:lpstr>Task 3 Assessing Student Learning</vt:lpstr>
      <vt:lpstr>Task 3 Chart (page 39)</vt:lpstr>
      <vt:lpstr>Task 3 Assessment Commentary</vt:lpstr>
      <vt:lpstr>Task 3 Rubrics</vt:lpstr>
      <vt:lpstr>Helpful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edTPA</dc:title>
  <dc:creator>MARTINXP</dc:creator>
  <cp:lastModifiedBy>MARTINXP</cp:lastModifiedBy>
  <cp:revision>21</cp:revision>
  <dcterms:created xsi:type="dcterms:W3CDTF">2012-11-16T16:12:52Z</dcterms:created>
  <dcterms:modified xsi:type="dcterms:W3CDTF">2013-01-03T17:43:33Z</dcterms:modified>
</cp:coreProperties>
</file>